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6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D88F-502F-44F7-BFF4-62B7F375E2C9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5A34E-079E-40E3-B13E-0AEA812E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0" y="4352"/>
            <a:ext cx="9144000" cy="6840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sz="4400" dirty="0"/>
              <a:t>Identifying Humans in Drone Footage from Local Beaches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510055"/>
            <a:ext cx="7879936" cy="3158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Echelle Burns – Feb 2020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Photo by Patrick Rex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Attacks are glorified in the media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Shark attacks do not occur as frequently as portrayed by pop culture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No current research on the </a:t>
            </a:r>
            <a:r>
              <a:rPr lang="en-US" sz="3200" dirty="0" err="1">
                <a:sym typeface="Wingdings" panose="05000000000000000000" pitchFamily="2" charset="2"/>
              </a:rPr>
              <a:t>spatio</a:t>
            </a:r>
            <a:r>
              <a:rPr lang="en-US" sz="3200" dirty="0">
                <a:sym typeface="Wingdings" panose="05000000000000000000" pitchFamily="2" charset="2"/>
              </a:rPr>
              <a:t>-temporal overlap between White Sharks (</a:t>
            </a:r>
            <a:r>
              <a:rPr lang="en-US" sz="3200" i="1" dirty="0"/>
              <a:t>Carcharodon </a:t>
            </a:r>
            <a:r>
              <a:rPr lang="en-US" sz="3200" i="1" dirty="0" err="1"/>
              <a:t>carcharias</a:t>
            </a:r>
            <a:r>
              <a:rPr lang="en-US" sz="3200" i="1" dirty="0"/>
              <a:t>) </a:t>
            </a:r>
            <a:r>
              <a:rPr lang="en-US" sz="3200" dirty="0"/>
              <a:t>and beach recreationalists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074" name="Picture 2" descr="Image result for jaws image">
            <a:extLst>
              <a:ext uri="{FF2B5EF4-FFF2-40B4-BE49-F238E27FC236}">
                <a16:creationId xmlns:a16="http://schemas.microsoft.com/office/drawing/2014/main" id="{42E59EE6-2CC9-4F6A-81FB-270F3254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97" y="2677330"/>
            <a:ext cx="1557061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ews article shark attack">
            <a:extLst>
              <a:ext uri="{FF2B5EF4-FFF2-40B4-BE49-F238E27FC236}">
                <a16:creationId xmlns:a16="http://schemas.microsoft.com/office/drawing/2014/main" id="{7023DD95-7CA6-4F3F-BC6F-5CA8E04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" y="2677331"/>
            <a:ext cx="3756419" cy="22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ws article shark attack">
            <a:extLst>
              <a:ext uri="{FF2B5EF4-FFF2-40B4-BE49-F238E27FC236}">
                <a16:creationId xmlns:a16="http://schemas.microsoft.com/office/drawing/2014/main" id="{0D171DBD-E1C5-401C-8CE4-47ABA8E0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6" y="2677331"/>
            <a:ext cx="2948934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1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Drone Technology in Marine Biology: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Increasingly popular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Allows observation of animals without influencing their behavior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Caveats: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Amount of footage increases substantially with each drone flight</a:t>
            </a:r>
          </a:p>
          <a:p>
            <a:r>
              <a:rPr lang="en-US" sz="3200" dirty="0">
                <a:sym typeface="Wingdings" panose="05000000000000000000" pitchFamily="2" charset="2"/>
              </a:rPr>
              <a:t>Need a fast way to identify whether humans are present in a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85A14C-987A-4ADA-9294-837B5ABC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0"/>
            <a:ext cx="3008811" cy="22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0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Use a Deep Neural Network to identify how many people are present in each drone still image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with similar problems or who are trying to answer similar research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17BA-A50B-473E-828C-0B250440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95904" y="2823753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F7B690-7436-490B-9485-F9C1EA26D05C}"/>
              </a:ext>
            </a:extLst>
          </p:cNvPr>
          <p:cNvSpPr/>
          <p:nvPr/>
        </p:nvSpPr>
        <p:spPr>
          <a:xfrm>
            <a:off x="4124904" y="284661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E35AB8-090E-4F8B-9632-3476935F271A}"/>
              </a:ext>
            </a:extLst>
          </p:cNvPr>
          <p:cNvSpPr/>
          <p:nvPr/>
        </p:nvSpPr>
        <p:spPr>
          <a:xfrm>
            <a:off x="4124904" y="345186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1A807D-70F7-4F2E-9B4D-F1644E124A2C}"/>
              </a:ext>
            </a:extLst>
          </p:cNvPr>
          <p:cNvSpPr/>
          <p:nvPr/>
        </p:nvSpPr>
        <p:spPr>
          <a:xfrm>
            <a:off x="4124904" y="405710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EB5CC-22C3-452F-874A-FCD1517A3320}"/>
              </a:ext>
            </a:extLst>
          </p:cNvPr>
          <p:cNvSpPr/>
          <p:nvPr/>
        </p:nvSpPr>
        <p:spPr>
          <a:xfrm>
            <a:off x="5294576" y="266319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E409C-D537-4C58-9F85-F60ABE8E3AA9}"/>
              </a:ext>
            </a:extLst>
          </p:cNvPr>
          <p:cNvSpPr/>
          <p:nvPr/>
        </p:nvSpPr>
        <p:spPr>
          <a:xfrm>
            <a:off x="5294576" y="323221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8CF82B-4E8F-489F-8494-F7C76B55D60D}"/>
              </a:ext>
            </a:extLst>
          </p:cNvPr>
          <p:cNvSpPr/>
          <p:nvPr/>
        </p:nvSpPr>
        <p:spPr>
          <a:xfrm>
            <a:off x="5286956" y="380461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10CBCE-1CD4-4584-9DBE-01C36B1A709F}"/>
              </a:ext>
            </a:extLst>
          </p:cNvPr>
          <p:cNvSpPr/>
          <p:nvPr/>
        </p:nvSpPr>
        <p:spPr>
          <a:xfrm>
            <a:off x="5294576" y="441512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F0BA3-F02E-4BD1-AE09-D59844FE0FA1}"/>
              </a:ext>
            </a:extLst>
          </p:cNvPr>
          <p:cNvCxnSpPr>
            <a:stCxn id="6" idx="3"/>
          </p:cNvCxnSpPr>
          <p:nvPr/>
        </p:nvCxnSpPr>
        <p:spPr>
          <a:xfrm flipV="1">
            <a:off x="2727260" y="293805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DFC64-158E-4DCE-B694-4114F59007A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7260" y="354330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DBB826-9142-4C25-B8EC-6A1F26387C50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727260" y="358357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073EFB-C46E-40F9-86B3-25E585E9163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07784" y="275463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C7B240-CF7D-43E4-AD37-5ABF4D0940B4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4307784" y="293805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BA45-D17E-47EB-A17A-3D03D1B80FE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07784" y="293805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93C940-61D6-482D-A23D-C52B9F0C286C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307784" y="293169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B87783-20C5-499C-AF08-E8D353E16AA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4307784" y="275463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64687-DF82-4770-8716-E79F5790899A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307784" y="332365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BCF921-54DC-4444-9B6F-B3C9CD0651BC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307784" y="354330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EDAFF3-7D7A-425E-A11F-E2D800403F4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307784" y="354330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DB75E6-2797-47CD-9BB1-FE6CE3F76A89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flipV="1">
            <a:off x="4281002" y="275463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DA026A-5489-4F15-BBDA-3C97AAE498B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7784" y="332365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CC3B9F-5177-4CFB-83C8-18D1AAD0252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307784" y="389605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1A53FC-3915-4761-A8BD-D09AED5A262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307784" y="414854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9B21BD-1A8D-425A-9F15-A458857AFB47}"/>
              </a:ext>
            </a:extLst>
          </p:cNvPr>
          <p:cNvCxnSpPr>
            <a:cxnSpLocks/>
            <a:stCxn id="9" idx="6"/>
            <a:endCxn id="63" idx="1"/>
          </p:cNvCxnSpPr>
          <p:nvPr/>
        </p:nvCxnSpPr>
        <p:spPr>
          <a:xfrm>
            <a:off x="5477456" y="275463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B44AB9-52EE-46E6-83AB-FEFBCB023E8B}"/>
              </a:ext>
            </a:extLst>
          </p:cNvPr>
          <p:cNvSpPr txBox="1"/>
          <p:nvPr/>
        </p:nvSpPr>
        <p:spPr>
          <a:xfrm>
            <a:off x="6762818" y="3282633"/>
            <a:ext cx="15632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11 humans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0CF7D5-3698-4E7B-BCF9-1B825D298A61}"/>
              </a:ext>
            </a:extLst>
          </p:cNvPr>
          <p:cNvCxnSpPr>
            <a:cxnSpLocks/>
            <a:stCxn id="10" idx="6"/>
            <a:endCxn id="63" idx="1"/>
          </p:cNvCxnSpPr>
          <p:nvPr/>
        </p:nvCxnSpPr>
        <p:spPr>
          <a:xfrm>
            <a:off x="5477456" y="332365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36DA28-3D5D-4994-9DEA-B66EECBC22BB}"/>
              </a:ext>
            </a:extLst>
          </p:cNvPr>
          <p:cNvCxnSpPr>
            <a:cxnSpLocks/>
            <a:stCxn id="11" idx="6"/>
            <a:endCxn id="63" idx="1"/>
          </p:cNvCxnSpPr>
          <p:nvPr/>
        </p:nvCxnSpPr>
        <p:spPr>
          <a:xfrm flipV="1">
            <a:off x="5469836" y="351346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17E9CA-B3AE-4F1E-96D2-E10A07A83F2C}"/>
              </a:ext>
            </a:extLst>
          </p:cNvPr>
          <p:cNvCxnSpPr>
            <a:cxnSpLocks/>
            <a:stCxn id="12" idx="6"/>
            <a:endCxn id="63" idx="1"/>
          </p:cNvCxnSpPr>
          <p:nvPr/>
        </p:nvCxnSpPr>
        <p:spPr>
          <a:xfrm flipV="1">
            <a:off x="5477456" y="351346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4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2,465 drone images (3840 x 2160 px) from CSU Long Beach Shark 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Surveys along beaches in Southern California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Include footage of: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Beach Recreationalists: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Walking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Swimming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Paddle boarding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Surfing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Kayaking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White Sharks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Other marine animals</a:t>
            </a:r>
          </a:p>
        </p:txBody>
      </p:sp>
      <p:pic>
        <p:nvPicPr>
          <p:cNvPr id="4098" name="Picture 2" descr="Image result for beach recreationalists">
            <a:extLst>
              <a:ext uri="{FF2B5EF4-FFF2-40B4-BE49-F238E27FC236}">
                <a16:creationId xmlns:a16="http://schemas.microsoft.com/office/drawing/2014/main" id="{6658E797-1DDE-4FB2-ACFD-2EE310B3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05752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6DB7D-34AA-41AF-951C-12DA0D95D496}"/>
              </a:ext>
            </a:extLst>
          </p:cNvPr>
          <p:cNvSpPr txBox="1"/>
          <p:nvPr/>
        </p:nvSpPr>
        <p:spPr>
          <a:xfrm>
            <a:off x="7252694" y="5931504"/>
            <a:ext cx="18341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Scenic Sotheby’s International Realty</a:t>
            </a:r>
          </a:p>
        </p:txBody>
      </p:sp>
    </p:spTree>
    <p:extLst>
      <p:ext uri="{BB962C8B-B14F-4D97-AF65-F5344CB8AC3E}">
        <p14:creationId xmlns:p14="http://schemas.microsoft.com/office/powerpoint/2010/main" val="4151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Images resized (960 x 540 px) to make labeling easier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Manual labeling by placing dots on locations of humans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 Labeled images saved in black and white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Labeling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39FA1C-F94E-4B90-9B87-399FE0DEC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04799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A1700F-C56F-4DE4-9DDC-5D2D28A7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290266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BD6A6D-43B5-4B31-8470-03AEAE52C1AF}"/>
              </a:ext>
            </a:extLst>
          </p:cNvPr>
          <p:cNvSpPr/>
          <p:nvPr/>
        </p:nvSpPr>
        <p:spPr>
          <a:xfrm>
            <a:off x="5295900" y="35718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289DC-0663-4FE0-BB3D-4C12BCB0EDB4}"/>
              </a:ext>
            </a:extLst>
          </p:cNvPr>
          <p:cNvSpPr/>
          <p:nvPr/>
        </p:nvSpPr>
        <p:spPr>
          <a:xfrm>
            <a:off x="4876800" y="48672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DD22CE-90FE-47ED-B169-398BC932420E}"/>
              </a:ext>
            </a:extLst>
          </p:cNvPr>
          <p:cNvSpPr/>
          <p:nvPr/>
        </p:nvSpPr>
        <p:spPr>
          <a:xfrm>
            <a:off x="5057775" y="51435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1D57-D5B3-4035-A10E-8C31244955FE}"/>
              </a:ext>
            </a:extLst>
          </p:cNvPr>
          <p:cNvSpPr/>
          <p:nvPr/>
        </p:nvSpPr>
        <p:spPr>
          <a:xfrm>
            <a:off x="8258175" y="35718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672B3-B9EE-4656-AE08-FE89E896E792}"/>
              </a:ext>
            </a:extLst>
          </p:cNvPr>
          <p:cNvSpPr/>
          <p:nvPr/>
        </p:nvSpPr>
        <p:spPr>
          <a:xfrm>
            <a:off x="7839075" y="4867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D9989-55B1-48D2-8D08-B6D3289D16B7}"/>
              </a:ext>
            </a:extLst>
          </p:cNvPr>
          <p:cNvSpPr/>
          <p:nvPr/>
        </p:nvSpPr>
        <p:spPr>
          <a:xfrm>
            <a:off x="8020050" y="51435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F30E3-C067-461A-BE18-140D75353038}"/>
              </a:ext>
            </a:extLst>
          </p:cNvPr>
          <p:cNvSpPr/>
          <p:nvPr/>
        </p:nvSpPr>
        <p:spPr>
          <a:xfrm>
            <a:off x="6275733" y="3134622"/>
            <a:ext cx="2563468" cy="223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68F101-BB2E-4F84-8F2F-1BEE33552D96}"/>
              </a:ext>
            </a:extLst>
          </p:cNvPr>
          <p:cNvCxnSpPr>
            <a:cxnSpLocks/>
            <a:stCxn id="5122" idx="3"/>
            <a:endCxn id="7" idx="1"/>
          </p:cNvCxnSpPr>
          <p:nvPr/>
        </p:nvCxnSpPr>
        <p:spPr>
          <a:xfrm>
            <a:off x="2868267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F2C3F-0D12-4CAF-9C6C-C425406D1112}"/>
              </a:ext>
            </a:extLst>
          </p:cNvPr>
          <p:cNvCxnSpPr>
            <a:cxnSpLocks/>
          </p:cNvCxnSpPr>
          <p:nvPr/>
        </p:nvCxnSpPr>
        <p:spPr>
          <a:xfrm>
            <a:off x="5853734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6B7F10-E5FD-4027-9DE7-9EE37F48FE7C}"/>
              </a:ext>
            </a:extLst>
          </p:cNvPr>
          <p:cNvSpPr txBox="1"/>
          <p:nvPr/>
        </p:nvSpPr>
        <p:spPr>
          <a:xfrm>
            <a:off x="1024889" y="5360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3106A-7F87-4181-8CFE-14A0A6D91B96}"/>
              </a:ext>
            </a:extLst>
          </p:cNvPr>
          <p:cNvSpPr txBox="1"/>
          <p:nvPr/>
        </p:nvSpPr>
        <p:spPr>
          <a:xfrm>
            <a:off x="3681019" y="53721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Labeling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CA0A4-939B-49ED-92AE-9CBB20228115}"/>
              </a:ext>
            </a:extLst>
          </p:cNvPr>
          <p:cNvSpPr txBox="1"/>
          <p:nvPr/>
        </p:nvSpPr>
        <p:spPr>
          <a:xfrm>
            <a:off x="6791925" y="5360074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Image</a:t>
            </a:r>
          </a:p>
        </p:txBody>
      </p:sp>
    </p:spTree>
    <p:extLst>
      <p:ext uri="{BB962C8B-B14F-4D97-AF65-F5344CB8AC3E}">
        <p14:creationId xmlns:p14="http://schemas.microsoft.com/office/powerpoint/2010/main" val="30955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Resized Images cut into 25 smaller images (192 x 108 px)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Increase model efficiency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images changed to grayscale/HSV to increase color contrast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Slicing and Contrast Editing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D682AE2-DCB6-4904-9F8E-F87C710E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1950" r="955" b="4734"/>
          <a:stretch/>
        </p:blipFill>
        <p:spPr bwMode="auto">
          <a:xfrm>
            <a:off x="213360" y="3283634"/>
            <a:ext cx="5798977" cy="3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709CE48-658A-42C0-BF46-59D0D5C8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551519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936991F-A6BE-41A3-A00C-28255519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439021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EBE9AF66-E525-47EA-984B-60E30CE2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3265239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D4CD01-FE86-472E-ABAE-B442F3CCEDD0}"/>
              </a:ext>
            </a:extLst>
          </p:cNvPr>
          <p:cNvSpPr/>
          <p:nvPr/>
        </p:nvSpPr>
        <p:spPr>
          <a:xfrm>
            <a:off x="1334077" y="5191467"/>
            <a:ext cx="1191237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06950-0811-4354-B839-FB1DC1905281}"/>
              </a:ext>
            </a:extLst>
          </p:cNvPr>
          <p:cNvSpPr/>
          <p:nvPr/>
        </p:nvSpPr>
        <p:spPr>
          <a:xfrm>
            <a:off x="2525314" y="5191467"/>
            <a:ext cx="1182848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E02C-191E-43BC-9688-DCAEADF19F57}"/>
              </a:ext>
            </a:extLst>
          </p:cNvPr>
          <p:cNvSpPr/>
          <p:nvPr/>
        </p:nvSpPr>
        <p:spPr>
          <a:xfrm>
            <a:off x="213360" y="5191467"/>
            <a:ext cx="1120716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6D0223-3F38-4C6A-B2FE-29380819F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08162" y="5600700"/>
            <a:ext cx="2677398" cy="428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B2E8A-350B-4527-ABB7-A653F4D83CBF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flipV="1">
            <a:off x="1929696" y="4904564"/>
            <a:ext cx="4455864" cy="286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6694B-FE02-44BB-B873-AD6204689BD6}"/>
              </a:ext>
            </a:extLst>
          </p:cNvPr>
          <p:cNvCxnSpPr>
            <a:cxnSpLocks/>
            <a:stCxn id="28" idx="0"/>
            <a:endCxn id="25" idx="1"/>
          </p:cNvCxnSpPr>
          <p:nvPr/>
        </p:nvCxnSpPr>
        <p:spPr>
          <a:xfrm flipV="1">
            <a:off x="773718" y="3779589"/>
            <a:ext cx="5611842" cy="1411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3D04-515E-49F1-B72E-4A20F8D377E5}"/>
              </a:ext>
            </a:extLst>
          </p:cNvPr>
          <p:cNvSpPr/>
          <p:nvPr/>
        </p:nvSpPr>
        <p:spPr>
          <a:xfrm>
            <a:off x="133350" y="714375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5610225" y="1083511"/>
            <a:ext cx="3329940" cy="1868806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images with humans present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Most with ≤ 7 humans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Methods/Results: Exploratory Data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0FF5B6-76F0-4327-A99F-8B1141F3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14375"/>
            <a:ext cx="5317636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2EC828-FC51-4274-826B-7C5ADB330355}"/>
              </a:ext>
            </a:extLst>
          </p:cNvPr>
          <p:cNvSpPr txBox="1">
            <a:spLocks/>
          </p:cNvSpPr>
          <p:nvPr/>
        </p:nvSpPr>
        <p:spPr>
          <a:xfrm>
            <a:off x="133350" y="4188231"/>
            <a:ext cx="3667125" cy="222885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large images </a:t>
            </a:r>
            <a:r>
              <a:rPr lang="en-US" sz="3200">
                <a:sym typeface="Wingdings" panose="05000000000000000000" pitchFamily="2" charset="2"/>
              </a:rPr>
              <a:t>yielded 13,025 </a:t>
            </a:r>
            <a:r>
              <a:rPr lang="en-US" sz="3200" dirty="0">
                <a:sym typeface="Wingdings" panose="05000000000000000000" pitchFamily="2" charset="2"/>
              </a:rPr>
              <a:t>smaller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~90% had 0 people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~7% had one person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D7207-FD03-4EFB-9C67-59F8A11AF05E}"/>
              </a:ext>
            </a:extLst>
          </p:cNvPr>
          <p:cNvSpPr/>
          <p:nvPr/>
        </p:nvSpPr>
        <p:spPr>
          <a:xfrm>
            <a:off x="3743325" y="3833812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7DF0DC-10AB-4C5B-AC16-F732E1A5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06" y="3833812"/>
            <a:ext cx="5317639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7DD036-DCCF-47DD-B810-1632A8FA8DDE}"/>
              </a:ext>
            </a:extLst>
          </p:cNvPr>
          <p:cNvSpPr txBox="1"/>
          <p:nvPr/>
        </p:nvSpPr>
        <p:spPr>
          <a:xfrm>
            <a:off x="0" y="362244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5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297</Words>
  <Application>Microsoft Office PowerPoint</Application>
  <PresentationFormat>On-screen Show (4:3)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Identifying Humans in Drone Footage from Local Beaches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Humans in Drone Footage from Local Beaches</dc:title>
  <dc:creator>User</dc:creator>
  <cp:lastModifiedBy>Echelle Burns</cp:lastModifiedBy>
  <cp:revision>10</cp:revision>
  <dcterms:created xsi:type="dcterms:W3CDTF">2020-02-06T22:46:41Z</dcterms:created>
  <dcterms:modified xsi:type="dcterms:W3CDTF">2020-02-07T18:25:58Z</dcterms:modified>
</cp:coreProperties>
</file>